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66" r:id="rId2"/>
    <p:sldId id="260" r:id="rId3"/>
    <p:sldId id="268" r:id="rId4"/>
    <p:sldId id="265" r:id="rId5"/>
    <p:sldId id="277" r:id="rId6"/>
    <p:sldId id="278" r:id="rId7"/>
    <p:sldId id="273" r:id="rId8"/>
    <p:sldId id="267" r:id="rId9"/>
    <p:sldId id="279" r:id="rId10"/>
    <p:sldId id="257" r:id="rId11"/>
    <p:sldId id="281" r:id="rId12"/>
    <p:sldId id="272" r:id="rId13"/>
    <p:sldId id="280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89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8968" autoAdjust="0"/>
  </p:normalViewPr>
  <p:slideViewPr>
    <p:cSldViewPr>
      <p:cViewPr>
        <p:scale>
          <a:sx n="70" d="100"/>
          <a:sy n="70" d="100"/>
        </p:scale>
        <p:origin x="90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25E07-2B3D-46BF-BE07-674D6D71F99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23D0B2-6717-4525-B7A9-F2A1D384026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игры творческие, сюжетно-ролевые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01E4DD-ED7E-455C-86DF-F3AC1D4DE17B}" type="parTrans" cxnId="{A957589E-9552-4951-8111-E935A89073F4}">
      <dgm:prSet/>
      <dgm:spPr/>
      <dgm:t>
        <a:bodyPr/>
        <a:lstStyle/>
        <a:p>
          <a:endParaRPr lang="ru-RU"/>
        </a:p>
      </dgm:t>
    </dgm:pt>
    <dgm:pt modelId="{B86F6DFB-D805-4A54-9203-668EDFB5A9A2}" type="sibTrans" cxnId="{A957589E-9552-4951-8111-E935A89073F4}">
      <dgm:prSet/>
      <dgm:spPr/>
      <dgm:t>
        <a:bodyPr/>
        <a:lstStyle/>
        <a:p>
          <a:endParaRPr lang="ru-RU"/>
        </a:p>
      </dgm:t>
    </dgm:pt>
    <dgm:pt modelId="{A48E06E0-7A9D-4E33-851D-AD4C985000F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дидактические игры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7CE1D1-B2C2-45C7-838E-A23C9C35BEAF}" type="parTrans" cxnId="{3B880B09-82C4-4BE0-9952-1481D393D955}">
      <dgm:prSet/>
      <dgm:spPr/>
      <dgm:t>
        <a:bodyPr/>
        <a:lstStyle/>
        <a:p>
          <a:endParaRPr lang="ru-RU"/>
        </a:p>
      </dgm:t>
    </dgm:pt>
    <dgm:pt modelId="{D3590E8D-E8D1-41FC-A792-F4C7A17D8E1F}" type="sibTrans" cxnId="{3B880B09-82C4-4BE0-9952-1481D393D955}">
      <dgm:prSet/>
      <dgm:spPr/>
      <dgm:t>
        <a:bodyPr/>
        <a:lstStyle/>
        <a:p>
          <a:endParaRPr lang="ru-RU"/>
        </a:p>
      </dgm:t>
    </dgm:pt>
    <dgm:pt modelId="{B4BFF6A2-628F-4A3A-AEA4-AB72330E4A8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предметные игры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FCE501-D7CD-4D3E-BECF-17D058A3973F}" type="parTrans" cxnId="{700F6F2F-3C42-4A4C-9CBF-8E65CF0093E8}">
      <dgm:prSet/>
      <dgm:spPr/>
      <dgm:t>
        <a:bodyPr/>
        <a:lstStyle/>
        <a:p>
          <a:endParaRPr lang="ru-RU"/>
        </a:p>
      </dgm:t>
    </dgm:pt>
    <dgm:pt modelId="{1DD3F359-A53B-40A1-8F37-6F8EF8F962BF}" type="sibTrans" cxnId="{700F6F2F-3C42-4A4C-9CBF-8E65CF0093E8}">
      <dgm:prSet/>
      <dgm:spPr/>
      <dgm:t>
        <a:bodyPr/>
        <a:lstStyle/>
        <a:p>
          <a:endParaRPr lang="ru-RU"/>
        </a:p>
      </dgm:t>
    </dgm:pt>
    <dgm:pt modelId="{1C61CA25-69D3-44C9-926D-FB2A879E46C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строительные, трудовые, технические, конструкторские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5E7D24-D91F-49D1-82E8-F1BD4A4FA7BC}" type="parTrans" cxnId="{EF1700C3-8927-4370-A19A-8C7354095A44}">
      <dgm:prSet/>
      <dgm:spPr/>
      <dgm:t>
        <a:bodyPr/>
        <a:lstStyle/>
        <a:p>
          <a:endParaRPr lang="ru-RU"/>
        </a:p>
      </dgm:t>
    </dgm:pt>
    <dgm:pt modelId="{C26E4725-A0E5-4B3B-AE80-D710CC8B9C0E}" type="sibTrans" cxnId="{EF1700C3-8927-4370-A19A-8C7354095A44}">
      <dgm:prSet/>
      <dgm:spPr/>
      <dgm:t>
        <a:bodyPr/>
        <a:lstStyle/>
        <a:p>
          <a:endParaRPr lang="ru-RU"/>
        </a:p>
      </dgm:t>
    </dgm:pt>
    <dgm:pt modelId="{6F11CEBA-E806-4416-A572-DCE9EBA3096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интеллектуальные игры-упражнения, игры-тренинги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5B81E8-90B2-44A1-9877-1D2909BC2E1A}" type="parTrans" cxnId="{AFFAAA7D-34E9-4001-B817-5EACBD89AD7E}">
      <dgm:prSet/>
      <dgm:spPr/>
      <dgm:t>
        <a:bodyPr/>
        <a:lstStyle/>
        <a:p>
          <a:endParaRPr lang="ru-RU"/>
        </a:p>
      </dgm:t>
    </dgm:pt>
    <dgm:pt modelId="{09171F6B-29A3-432F-9015-4C5019279B7C}" type="sibTrans" cxnId="{AFFAAA7D-34E9-4001-B817-5EACBD89AD7E}">
      <dgm:prSet/>
      <dgm:spPr/>
      <dgm:t>
        <a:bodyPr/>
        <a:lstStyle/>
        <a:p>
          <a:endParaRPr lang="ru-RU"/>
        </a:p>
      </dgm:t>
    </dgm:pt>
    <dgm:pt modelId="{A52359DA-319D-476D-AAB6-2792946250D5}" type="pres">
      <dgm:prSet presAssocID="{25525E07-2B3D-46BF-BE07-674D6D71F9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A0A211-463F-49C2-8759-0CF4E2A07005}" type="pres">
      <dgm:prSet presAssocID="{B4BFF6A2-628F-4A3A-AEA4-AB72330E4A83}" presName="parentLin" presStyleCnt="0"/>
      <dgm:spPr/>
    </dgm:pt>
    <dgm:pt modelId="{FED1485D-888A-4C73-B694-7EF3462654E8}" type="pres">
      <dgm:prSet presAssocID="{B4BFF6A2-628F-4A3A-AEA4-AB72330E4A8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B4410C7-CFC4-44AA-8C57-0A7C6036986E}" type="pres">
      <dgm:prSet presAssocID="{B4BFF6A2-628F-4A3A-AEA4-AB72330E4A83}" presName="parentText" presStyleLbl="node1" presStyleIdx="0" presStyleCnt="5" custScaleX="114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C0EED-6A55-443B-85BE-D593A4622535}" type="pres">
      <dgm:prSet presAssocID="{B4BFF6A2-628F-4A3A-AEA4-AB72330E4A83}" presName="negativeSpace" presStyleCnt="0"/>
      <dgm:spPr/>
    </dgm:pt>
    <dgm:pt modelId="{41AFED01-D3D0-4713-AFDA-C927471DBA69}" type="pres">
      <dgm:prSet presAssocID="{B4BFF6A2-628F-4A3A-AEA4-AB72330E4A83}" presName="childText" presStyleLbl="conFgAcc1" presStyleIdx="0" presStyleCnt="5">
        <dgm:presLayoutVars>
          <dgm:bulletEnabled val="1"/>
        </dgm:presLayoutVars>
      </dgm:prSet>
      <dgm:spPr/>
    </dgm:pt>
    <dgm:pt modelId="{188A53F5-A7F7-44BD-8838-D424ED2B4BA7}" type="pres">
      <dgm:prSet presAssocID="{1DD3F359-A53B-40A1-8F37-6F8EF8F962BF}" presName="spaceBetweenRectangles" presStyleCnt="0"/>
      <dgm:spPr/>
    </dgm:pt>
    <dgm:pt modelId="{DD13D58E-A5B9-48CB-A5B9-33A55539D740}" type="pres">
      <dgm:prSet presAssocID="{2523D0B2-6717-4525-B7A9-F2A1D384026E}" presName="parentLin" presStyleCnt="0"/>
      <dgm:spPr/>
    </dgm:pt>
    <dgm:pt modelId="{6F45A751-0BB5-4E36-84B7-A09894DB8EEE}" type="pres">
      <dgm:prSet presAssocID="{2523D0B2-6717-4525-B7A9-F2A1D384026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72C71E3-8D51-4133-B4CA-D07272E8F28D}" type="pres">
      <dgm:prSet presAssocID="{2523D0B2-6717-4525-B7A9-F2A1D384026E}" presName="parentText" presStyleLbl="node1" presStyleIdx="1" presStyleCnt="5" custScaleX="114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BDC5E-CA8F-4292-93F3-C2FA6B173B5B}" type="pres">
      <dgm:prSet presAssocID="{2523D0B2-6717-4525-B7A9-F2A1D384026E}" presName="negativeSpace" presStyleCnt="0"/>
      <dgm:spPr/>
    </dgm:pt>
    <dgm:pt modelId="{8D106116-6EF7-4DEE-96A3-682FA0C77B83}" type="pres">
      <dgm:prSet presAssocID="{2523D0B2-6717-4525-B7A9-F2A1D384026E}" presName="childText" presStyleLbl="conFgAcc1" presStyleIdx="1" presStyleCnt="5">
        <dgm:presLayoutVars>
          <dgm:bulletEnabled val="1"/>
        </dgm:presLayoutVars>
      </dgm:prSet>
      <dgm:spPr/>
    </dgm:pt>
    <dgm:pt modelId="{782F6CB9-32E7-45E9-9675-4412775A90D8}" type="pres">
      <dgm:prSet presAssocID="{B86F6DFB-D805-4A54-9203-668EDFB5A9A2}" presName="spaceBetweenRectangles" presStyleCnt="0"/>
      <dgm:spPr/>
    </dgm:pt>
    <dgm:pt modelId="{D66BD5FE-2F71-4274-929B-74ACB0FD555E}" type="pres">
      <dgm:prSet presAssocID="{A48E06E0-7A9D-4E33-851D-AD4C985000F5}" presName="parentLin" presStyleCnt="0"/>
      <dgm:spPr/>
    </dgm:pt>
    <dgm:pt modelId="{59C52C7A-E47B-46B8-A9EB-329F1F418062}" type="pres">
      <dgm:prSet presAssocID="{A48E06E0-7A9D-4E33-851D-AD4C985000F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8F11D89-B5C6-4EDD-B985-9B94DEB89096}" type="pres">
      <dgm:prSet presAssocID="{A48E06E0-7A9D-4E33-851D-AD4C985000F5}" presName="parentText" presStyleLbl="node1" presStyleIdx="2" presStyleCnt="5" custScaleX="1133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7E1CD-443B-4682-BA5D-0EE379BA9D9F}" type="pres">
      <dgm:prSet presAssocID="{A48E06E0-7A9D-4E33-851D-AD4C985000F5}" presName="negativeSpace" presStyleCnt="0"/>
      <dgm:spPr/>
    </dgm:pt>
    <dgm:pt modelId="{7D80E53E-8F0E-46A1-89AA-F6E6E8F25301}" type="pres">
      <dgm:prSet presAssocID="{A48E06E0-7A9D-4E33-851D-AD4C985000F5}" presName="childText" presStyleLbl="conFgAcc1" presStyleIdx="2" presStyleCnt="5">
        <dgm:presLayoutVars>
          <dgm:bulletEnabled val="1"/>
        </dgm:presLayoutVars>
      </dgm:prSet>
      <dgm:spPr/>
    </dgm:pt>
    <dgm:pt modelId="{6E45D489-5CB4-41CE-9FAA-E199014A1427}" type="pres">
      <dgm:prSet presAssocID="{D3590E8D-E8D1-41FC-A792-F4C7A17D8E1F}" presName="spaceBetweenRectangles" presStyleCnt="0"/>
      <dgm:spPr/>
    </dgm:pt>
    <dgm:pt modelId="{9C92D328-5CC6-4475-B3C7-D0500B0398E8}" type="pres">
      <dgm:prSet presAssocID="{1C61CA25-69D3-44C9-926D-FB2A879E46CE}" presName="parentLin" presStyleCnt="0"/>
      <dgm:spPr/>
    </dgm:pt>
    <dgm:pt modelId="{9D639119-FA00-4ADD-AEEA-3F8C5675B08F}" type="pres">
      <dgm:prSet presAssocID="{1C61CA25-69D3-44C9-926D-FB2A879E46C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2574D7A-BC52-4934-B493-EE1712958C5D}" type="pres">
      <dgm:prSet presAssocID="{1C61CA25-69D3-44C9-926D-FB2A879E46CE}" presName="parentText" presStyleLbl="node1" presStyleIdx="3" presStyleCnt="5" custScaleX="113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3343-C9EC-4EA0-9A52-BD2A6BFBADDA}" type="pres">
      <dgm:prSet presAssocID="{1C61CA25-69D3-44C9-926D-FB2A879E46CE}" presName="negativeSpace" presStyleCnt="0"/>
      <dgm:spPr/>
    </dgm:pt>
    <dgm:pt modelId="{D8B94FF2-E50D-432E-BB7A-A1EFA47A21F6}" type="pres">
      <dgm:prSet presAssocID="{1C61CA25-69D3-44C9-926D-FB2A879E46CE}" presName="childText" presStyleLbl="conFgAcc1" presStyleIdx="3" presStyleCnt="5">
        <dgm:presLayoutVars>
          <dgm:bulletEnabled val="1"/>
        </dgm:presLayoutVars>
      </dgm:prSet>
      <dgm:spPr/>
    </dgm:pt>
    <dgm:pt modelId="{964C48A8-5207-44E9-A868-E428054E582A}" type="pres">
      <dgm:prSet presAssocID="{C26E4725-A0E5-4B3B-AE80-D710CC8B9C0E}" presName="spaceBetweenRectangles" presStyleCnt="0"/>
      <dgm:spPr/>
    </dgm:pt>
    <dgm:pt modelId="{F6A1516F-7091-4A4D-AF4F-2A1C6038FEDF}" type="pres">
      <dgm:prSet presAssocID="{6F11CEBA-E806-4416-A572-DCE9EBA30964}" presName="parentLin" presStyleCnt="0"/>
      <dgm:spPr/>
    </dgm:pt>
    <dgm:pt modelId="{6BD23B5B-5BC7-4136-A573-CF0A5A3B5C4E}" type="pres">
      <dgm:prSet presAssocID="{6F11CEBA-E806-4416-A572-DCE9EBA3096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C1D8B6B-441D-4062-8141-08079A9ECCE4}" type="pres">
      <dgm:prSet presAssocID="{6F11CEBA-E806-4416-A572-DCE9EBA30964}" presName="parentText" presStyleLbl="node1" presStyleIdx="4" presStyleCnt="5" custScaleX="114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C7AE0-FD20-4C4C-A1DB-A5FBEAC7A96A}" type="pres">
      <dgm:prSet presAssocID="{6F11CEBA-E806-4416-A572-DCE9EBA30964}" presName="negativeSpace" presStyleCnt="0"/>
      <dgm:spPr/>
    </dgm:pt>
    <dgm:pt modelId="{836CBC69-E661-45E9-9534-1D4018041362}" type="pres">
      <dgm:prSet presAssocID="{6F11CEBA-E806-4416-A572-DCE9EBA3096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F854FE0-6CD2-46E7-90CE-D889A72B8FC0}" type="presOf" srcId="{B4BFF6A2-628F-4A3A-AEA4-AB72330E4A83}" destId="{FB4410C7-CFC4-44AA-8C57-0A7C6036986E}" srcOrd="1" destOrd="0" presId="urn:microsoft.com/office/officeart/2005/8/layout/list1"/>
    <dgm:cxn modelId="{0E04BF8C-4EC0-44DD-957E-3C243CFEF2ED}" type="presOf" srcId="{1C61CA25-69D3-44C9-926D-FB2A879E46CE}" destId="{9D639119-FA00-4ADD-AEEA-3F8C5675B08F}" srcOrd="0" destOrd="0" presId="urn:microsoft.com/office/officeart/2005/8/layout/list1"/>
    <dgm:cxn modelId="{EF1700C3-8927-4370-A19A-8C7354095A44}" srcId="{25525E07-2B3D-46BF-BE07-674D6D71F990}" destId="{1C61CA25-69D3-44C9-926D-FB2A879E46CE}" srcOrd="3" destOrd="0" parTransId="{6E5E7D24-D91F-49D1-82E8-F1BD4A4FA7BC}" sibTransId="{C26E4725-A0E5-4B3B-AE80-D710CC8B9C0E}"/>
    <dgm:cxn modelId="{A957589E-9552-4951-8111-E935A89073F4}" srcId="{25525E07-2B3D-46BF-BE07-674D6D71F990}" destId="{2523D0B2-6717-4525-B7A9-F2A1D384026E}" srcOrd="1" destOrd="0" parTransId="{3001E4DD-ED7E-455C-86DF-F3AC1D4DE17B}" sibTransId="{B86F6DFB-D805-4A54-9203-668EDFB5A9A2}"/>
    <dgm:cxn modelId="{0645DC08-BC25-42C9-9EA1-871907628661}" type="presOf" srcId="{A48E06E0-7A9D-4E33-851D-AD4C985000F5}" destId="{68F11D89-B5C6-4EDD-B985-9B94DEB89096}" srcOrd="1" destOrd="0" presId="urn:microsoft.com/office/officeart/2005/8/layout/list1"/>
    <dgm:cxn modelId="{F086FC8A-303D-4F6F-8325-D0A6CF24FCC0}" type="presOf" srcId="{1C61CA25-69D3-44C9-926D-FB2A879E46CE}" destId="{A2574D7A-BC52-4934-B493-EE1712958C5D}" srcOrd="1" destOrd="0" presId="urn:microsoft.com/office/officeart/2005/8/layout/list1"/>
    <dgm:cxn modelId="{1C71175B-6A5A-44DA-ADB8-585020FF9137}" type="presOf" srcId="{B4BFF6A2-628F-4A3A-AEA4-AB72330E4A83}" destId="{FED1485D-888A-4C73-B694-7EF3462654E8}" srcOrd="0" destOrd="0" presId="urn:microsoft.com/office/officeart/2005/8/layout/list1"/>
    <dgm:cxn modelId="{3B880B09-82C4-4BE0-9952-1481D393D955}" srcId="{25525E07-2B3D-46BF-BE07-674D6D71F990}" destId="{A48E06E0-7A9D-4E33-851D-AD4C985000F5}" srcOrd="2" destOrd="0" parTransId="{EF7CE1D1-B2C2-45C7-838E-A23C9C35BEAF}" sibTransId="{D3590E8D-E8D1-41FC-A792-F4C7A17D8E1F}"/>
    <dgm:cxn modelId="{DCA65A86-DF4E-47DC-822B-2FF3FD2D62EC}" type="presOf" srcId="{2523D0B2-6717-4525-B7A9-F2A1D384026E}" destId="{972C71E3-8D51-4133-B4CA-D07272E8F28D}" srcOrd="1" destOrd="0" presId="urn:microsoft.com/office/officeart/2005/8/layout/list1"/>
    <dgm:cxn modelId="{700F6F2F-3C42-4A4C-9CBF-8E65CF0093E8}" srcId="{25525E07-2B3D-46BF-BE07-674D6D71F990}" destId="{B4BFF6A2-628F-4A3A-AEA4-AB72330E4A83}" srcOrd="0" destOrd="0" parTransId="{D3FCE501-D7CD-4D3E-BECF-17D058A3973F}" sibTransId="{1DD3F359-A53B-40A1-8F37-6F8EF8F962BF}"/>
    <dgm:cxn modelId="{139E5FD4-FD4B-4AAE-9EC9-50697FD8951F}" type="presOf" srcId="{2523D0B2-6717-4525-B7A9-F2A1D384026E}" destId="{6F45A751-0BB5-4E36-84B7-A09894DB8EEE}" srcOrd="0" destOrd="0" presId="urn:microsoft.com/office/officeart/2005/8/layout/list1"/>
    <dgm:cxn modelId="{AFFAAA7D-34E9-4001-B817-5EACBD89AD7E}" srcId="{25525E07-2B3D-46BF-BE07-674D6D71F990}" destId="{6F11CEBA-E806-4416-A572-DCE9EBA30964}" srcOrd="4" destOrd="0" parTransId="{605B81E8-90B2-44A1-9877-1D2909BC2E1A}" sibTransId="{09171F6B-29A3-432F-9015-4C5019279B7C}"/>
    <dgm:cxn modelId="{8B23BE8A-446D-4F59-8EDE-F1035775DFEF}" type="presOf" srcId="{6F11CEBA-E806-4416-A572-DCE9EBA30964}" destId="{6BD23B5B-5BC7-4136-A573-CF0A5A3B5C4E}" srcOrd="0" destOrd="0" presId="urn:microsoft.com/office/officeart/2005/8/layout/list1"/>
    <dgm:cxn modelId="{7F642B88-642B-4CFD-A8AB-3E275458A1BF}" type="presOf" srcId="{6F11CEBA-E806-4416-A572-DCE9EBA30964}" destId="{EC1D8B6B-441D-4062-8141-08079A9ECCE4}" srcOrd="1" destOrd="0" presId="urn:microsoft.com/office/officeart/2005/8/layout/list1"/>
    <dgm:cxn modelId="{3882EAAF-D1D8-4753-BE48-FD8B9A0873B0}" type="presOf" srcId="{A48E06E0-7A9D-4E33-851D-AD4C985000F5}" destId="{59C52C7A-E47B-46B8-A9EB-329F1F418062}" srcOrd="0" destOrd="0" presId="urn:microsoft.com/office/officeart/2005/8/layout/list1"/>
    <dgm:cxn modelId="{FB953284-6E9C-453E-810D-E1B8FAFC3242}" type="presOf" srcId="{25525E07-2B3D-46BF-BE07-674D6D71F990}" destId="{A52359DA-319D-476D-AAB6-2792946250D5}" srcOrd="0" destOrd="0" presId="urn:microsoft.com/office/officeart/2005/8/layout/list1"/>
    <dgm:cxn modelId="{93092569-2A72-4FEE-BD02-016AFB2B1968}" type="presParOf" srcId="{A52359DA-319D-476D-AAB6-2792946250D5}" destId="{01A0A211-463F-49C2-8759-0CF4E2A07005}" srcOrd="0" destOrd="0" presId="urn:microsoft.com/office/officeart/2005/8/layout/list1"/>
    <dgm:cxn modelId="{3D4FA60E-89FF-4CF0-95F1-EB5D40739EC6}" type="presParOf" srcId="{01A0A211-463F-49C2-8759-0CF4E2A07005}" destId="{FED1485D-888A-4C73-B694-7EF3462654E8}" srcOrd="0" destOrd="0" presId="urn:microsoft.com/office/officeart/2005/8/layout/list1"/>
    <dgm:cxn modelId="{214087A9-8629-4EA2-AB5E-E4EF223B2AB0}" type="presParOf" srcId="{01A0A211-463F-49C2-8759-0CF4E2A07005}" destId="{FB4410C7-CFC4-44AA-8C57-0A7C6036986E}" srcOrd="1" destOrd="0" presId="urn:microsoft.com/office/officeart/2005/8/layout/list1"/>
    <dgm:cxn modelId="{31F16BFD-BD71-4DED-9FDC-8ED01E277985}" type="presParOf" srcId="{A52359DA-319D-476D-AAB6-2792946250D5}" destId="{E10C0EED-6A55-443B-85BE-D593A4622535}" srcOrd="1" destOrd="0" presId="urn:microsoft.com/office/officeart/2005/8/layout/list1"/>
    <dgm:cxn modelId="{DC200A14-3F77-48D1-B354-2FA6A9C8218E}" type="presParOf" srcId="{A52359DA-319D-476D-AAB6-2792946250D5}" destId="{41AFED01-D3D0-4713-AFDA-C927471DBA69}" srcOrd="2" destOrd="0" presId="urn:microsoft.com/office/officeart/2005/8/layout/list1"/>
    <dgm:cxn modelId="{7925D092-A8FC-4FE4-906E-055EECC6B5B2}" type="presParOf" srcId="{A52359DA-319D-476D-AAB6-2792946250D5}" destId="{188A53F5-A7F7-44BD-8838-D424ED2B4BA7}" srcOrd="3" destOrd="0" presId="urn:microsoft.com/office/officeart/2005/8/layout/list1"/>
    <dgm:cxn modelId="{A8A99581-6D0E-4949-A565-BF3D12948B02}" type="presParOf" srcId="{A52359DA-319D-476D-AAB6-2792946250D5}" destId="{DD13D58E-A5B9-48CB-A5B9-33A55539D740}" srcOrd="4" destOrd="0" presId="urn:microsoft.com/office/officeart/2005/8/layout/list1"/>
    <dgm:cxn modelId="{CAAA8F6C-0566-4C3F-B0C4-AB58D222CCEB}" type="presParOf" srcId="{DD13D58E-A5B9-48CB-A5B9-33A55539D740}" destId="{6F45A751-0BB5-4E36-84B7-A09894DB8EEE}" srcOrd="0" destOrd="0" presId="urn:microsoft.com/office/officeart/2005/8/layout/list1"/>
    <dgm:cxn modelId="{C030422A-DD40-4AAB-A698-016643FE164D}" type="presParOf" srcId="{DD13D58E-A5B9-48CB-A5B9-33A55539D740}" destId="{972C71E3-8D51-4133-B4CA-D07272E8F28D}" srcOrd="1" destOrd="0" presId="urn:microsoft.com/office/officeart/2005/8/layout/list1"/>
    <dgm:cxn modelId="{54341B28-F34A-4848-A5AD-10DBDF1ABA0A}" type="presParOf" srcId="{A52359DA-319D-476D-AAB6-2792946250D5}" destId="{D2BBDC5E-CA8F-4292-93F3-C2FA6B173B5B}" srcOrd="5" destOrd="0" presId="urn:microsoft.com/office/officeart/2005/8/layout/list1"/>
    <dgm:cxn modelId="{7AD6B565-DF5A-4DE3-8A42-A8E381E7A8BF}" type="presParOf" srcId="{A52359DA-319D-476D-AAB6-2792946250D5}" destId="{8D106116-6EF7-4DEE-96A3-682FA0C77B83}" srcOrd="6" destOrd="0" presId="urn:microsoft.com/office/officeart/2005/8/layout/list1"/>
    <dgm:cxn modelId="{746C0D9F-A222-4CED-B280-6C9D24A29853}" type="presParOf" srcId="{A52359DA-319D-476D-AAB6-2792946250D5}" destId="{782F6CB9-32E7-45E9-9675-4412775A90D8}" srcOrd="7" destOrd="0" presId="urn:microsoft.com/office/officeart/2005/8/layout/list1"/>
    <dgm:cxn modelId="{F6C07D36-03C3-487B-9DB5-BB297442BCA4}" type="presParOf" srcId="{A52359DA-319D-476D-AAB6-2792946250D5}" destId="{D66BD5FE-2F71-4274-929B-74ACB0FD555E}" srcOrd="8" destOrd="0" presId="urn:microsoft.com/office/officeart/2005/8/layout/list1"/>
    <dgm:cxn modelId="{606ACAEE-7C28-4129-9804-860F38B9B703}" type="presParOf" srcId="{D66BD5FE-2F71-4274-929B-74ACB0FD555E}" destId="{59C52C7A-E47B-46B8-A9EB-329F1F418062}" srcOrd="0" destOrd="0" presId="urn:microsoft.com/office/officeart/2005/8/layout/list1"/>
    <dgm:cxn modelId="{8D3E1A06-C656-4640-9E4A-1E707419E103}" type="presParOf" srcId="{D66BD5FE-2F71-4274-929B-74ACB0FD555E}" destId="{68F11D89-B5C6-4EDD-B985-9B94DEB89096}" srcOrd="1" destOrd="0" presId="urn:microsoft.com/office/officeart/2005/8/layout/list1"/>
    <dgm:cxn modelId="{8DDDD3CE-6D13-4B0C-B8CF-3C1C2F873BF9}" type="presParOf" srcId="{A52359DA-319D-476D-AAB6-2792946250D5}" destId="{3087E1CD-443B-4682-BA5D-0EE379BA9D9F}" srcOrd="9" destOrd="0" presId="urn:microsoft.com/office/officeart/2005/8/layout/list1"/>
    <dgm:cxn modelId="{CA8C3501-AE54-453E-8D21-D858571DEB33}" type="presParOf" srcId="{A52359DA-319D-476D-AAB6-2792946250D5}" destId="{7D80E53E-8F0E-46A1-89AA-F6E6E8F25301}" srcOrd="10" destOrd="0" presId="urn:microsoft.com/office/officeart/2005/8/layout/list1"/>
    <dgm:cxn modelId="{1C4784E5-C309-4547-8B31-CA1D6805C40A}" type="presParOf" srcId="{A52359DA-319D-476D-AAB6-2792946250D5}" destId="{6E45D489-5CB4-41CE-9FAA-E199014A1427}" srcOrd="11" destOrd="0" presId="urn:microsoft.com/office/officeart/2005/8/layout/list1"/>
    <dgm:cxn modelId="{BD7B3BF4-2D5B-4487-B76A-3F9AE93DE8C0}" type="presParOf" srcId="{A52359DA-319D-476D-AAB6-2792946250D5}" destId="{9C92D328-5CC6-4475-B3C7-D0500B0398E8}" srcOrd="12" destOrd="0" presId="urn:microsoft.com/office/officeart/2005/8/layout/list1"/>
    <dgm:cxn modelId="{B574037D-F09D-4C92-8AF7-C9406126076A}" type="presParOf" srcId="{9C92D328-5CC6-4475-B3C7-D0500B0398E8}" destId="{9D639119-FA00-4ADD-AEEA-3F8C5675B08F}" srcOrd="0" destOrd="0" presId="urn:microsoft.com/office/officeart/2005/8/layout/list1"/>
    <dgm:cxn modelId="{317C1475-1026-4A80-BD98-1BB71A518E5F}" type="presParOf" srcId="{9C92D328-5CC6-4475-B3C7-D0500B0398E8}" destId="{A2574D7A-BC52-4934-B493-EE1712958C5D}" srcOrd="1" destOrd="0" presId="urn:microsoft.com/office/officeart/2005/8/layout/list1"/>
    <dgm:cxn modelId="{3D28C9A9-F6AE-41E8-A206-9535D3BF4551}" type="presParOf" srcId="{A52359DA-319D-476D-AAB6-2792946250D5}" destId="{36393343-C9EC-4EA0-9A52-BD2A6BFBADDA}" srcOrd="13" destOrd="0" presId="urn:microsoft.com/office/officeart/2005/8/layout/list1"/>
    <dgm:cxn modelId="{CC8166C1-5D9B-4D5B-A7BA-83D709422A0B}" type="presParOf" srcId="{A52359DA-319D-476D-AAB6-2792946250D5}" destId="{D8B94FF2-E50D-432E-BB7A-A1EFA47A21F6}" srcOrd="14" destOrd="0" presId="urn:microsoft.com/office/officeart/2005/8/layout/list1"/>
    <dgm:cxn modelId="{26A74875-3CB2-466D-925B-B4D73D5E5241}" type="presParOf" srcId="{A52359DA-319D-476D-AAB6-2792946250D5}" destId="{964C48A8-5207-44E9-A868-E428054E582A}" srcOrd="15" destOrd="0" presId="urn:microsoft.com/office/officeart/2005/8/layout/list1"/>
    <dgm:cxn modelId="{CE558250-5012-4ECE-9DEC-CBB1496150F2}" type="presParOf" srcId="{A52359DA-319D-476D-AAB6-2792946250D5}" destId="{F6A1516F-7091-4A4D-AF4F-2A1C6038FEDF}" srcOrd="16" destOrd="0" presId="urn:microsoft.com/office/officeart/2005/8/layout/list1"/>
    <dgm:cxn modelId="{BC49D025-4400-47FB-B11F-4C349E7717E6}" type="presParOf" srcId="{F6A1516F-7091-4A4D-AF4F-2A1C6038FEDF}" destId="{6BD23B5B-5BC7-4136-A573-CF0A5A3B5C4E}" srcOrd="0" destOrd="0" presId="urn:microsoft.com/office/officeart/2005/8/layout/list1"/>
    <dgm:cxn modelId="{971A1C56-AD86-423A-B677-BCEC1A61EF30}" type="presParOf" srcId="{F6A1516F-7091-4A4D-AF4F-2A1C6038FEDF}" destId="{EC1D8B6B-441D-4062-8141-08079A9ECCE4}" srcOrd="1" destOrd="0" presId="urn:microsoft.com/office/officeart/2005/8/layout/list1"/>
    <dgm:cxn modelId="{E5643C6A-2BF4-493F-91D5-8EDE39F36A7C}" type="presParOf" srcId="{A52359DA-319D-476D-AAB6-2792946250D5}" destId="{377C7AE0-FD20-4C4C-A1DB-A5FBEAC7A96A}" srcOrd="17" destOrd="0" presId="urn:microsoft.com/office/officeart/2005/8/layout/list1"/>
    <dgm:cxn modelId="{8302A08F-CF34-4177-8039-05E37952419B}" type="presParOf" srcId="{A52359DA-319D-476D-AAB6-2792946250D5}" destId="{836CBC69-E661-45E9-9534-1D401804136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ED01-D3D0-4713-AFDA-C927471DBA69}">
      <dsp:nvSpPr>
        <dsp:cNvPr id="0" name=""/>
        <dsp:cNvSpPr/>
      </dsp:nvSpPr>
      <dsp:spPr>
        <a:xfrm>
          <a:off x="0" y="337380"/>
          <a:ext cx="61443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410C7-CFC4-44AA-8C57-0A7C6036986E}">
      <dsp:nvSpPr>
        <dsp:cNvPr id="0" name=""/>
        <dsp:cNvSpPr/>
      </dsp:nvSpPr>
      <dsp:spPr>
        <a:xfrm>
          <a:off x="307217" y="56940"/>
          <a:ext cx="4924906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9" tIns="0" rIns="1625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предметные игры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597" y="84320"/>
        <a:ext cx="4870146" cy="506120"/>
      </dsp:txXfrm>
    </dsp:sp>
    <dsp:sp modelId="{8D106116-6EF7-4DEE-96A3-682FA0C77B83}">
      <dsp:nvSpPr>
        <dsp:cNvPr id="0" name=""/>
        <dsp:cNvSpPr/>
      </dsp:nvSpPr>
      <dsp:spPr>
        <a:xfrm>
          <a:off x="0" y="1199220"/>
          <a:ext cx="61443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71E3-8D51-4133-B4CA-D07272E8F28D}">
      <dsp:nvSpPr>
        <dsp:cNvPr id="0" name=""/>
        <dsp:cNvSpPr/>
      </dsp:nvSpPr>
      <dsp:spPr>
        <a:xfrm>
          <a:off x="307217" y="918780"/>
          <a:ext cx="4924949" cy="56088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9" tIns="0" rIns="1625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игры творческие, сюжетно-ролевые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597" y="946160"/>
        <a:ext cx="4870189" cy="506120"/>
      </dsp:txXfrm>
    </dsp:sp>
    <dsp:sp modelId="{7D80E53E-8F0E-46A1-89AA-F6E6E8F25301}">
      <dsp:nvSpPr>
        <dsp:cNvPr id="0" name=""/>
        <dsp:cNvSpPr/>
      </dsp:nvSpPr>
      <dsp:spPr>
        <a:xfrm>
          <a:off x="0" y="2061060"/>
          <a:ext cx="61443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11D89-B5C6-4EDD-B985-9B94DEB89096}">
      <dsp:nvSpPr>
        <dsp:cNvPr id="0" name=""/>
        <dsp:cNvSpPr/>
      </dsp:nvSpPr>
      <dsp:spPr>
        <a:xfrm>
          <a:off x="307217" y="1780620"/>
          <a:ext cx="4877122" cy="5608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9" tIns="0" rIns="1625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дидактические игры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597" y="1808000"/>
        <a:ext cx="4822362" cy="506120"/>
      </dsp:txXfrm>
    </dsp:sp>
    <dsp:sp modelId="{D8B94FF2-E50D-432E-BB7A-A1EFA47A21F6}">
      <dsp:nvSpPr>
        <dsp:cNvPr id="0" name=""/>
        <dsp:cNvSpPr/>
      </dsp:nvSpPr>
      <dsp:spPr>
        <a:xfrm>
          <a:off x="0" y="2922900"/>
          <a:ext cx="61443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74D7A-BC52-4934-B493-EE1712958C5D}">
      <dsp:nvSpPr>
        <dsp:cNvPr id="0" name=""/>
        <dsp:cNvSpPr/>
      </dsp:nvSpPr>
      <dsp:spPr>
        <a:xfrm>
          <a:off x="307217" y="2642460"/>
          <a:ext cx="4877079" cy="5608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9" tIns="0" rIns="1625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строительные, трудовые, технические, конструкторские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597" y="2669840"/>
        <a:ext cx="4822319" cy="506120"/>
      </dsp:txXfrm>
    </dsp:sp>
    <dsp:sp modelId="{836CBC69-E661-45E9-9534-1D4018041362}">
      <dsp:nvSpPr>
        <dsp:cNvPr id="0" name=""/>
        <dsp:cNvSpPr/>
      </dsp:nvSpPr>
      <dsp:spPr>
        <a:xfrm>
          <a:off x="0" y="3784740"/>
          <a:ext cx="61443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D8B6B-441D-4062-8141-08079A9ECCE4}">
      <dsp:nvSpPr>
        <dsp:cNvPr id="0" name=""/>
        <dsp:cNvSpPr/>
      </dsp:nvSpPr>
      <dsp:spPr>
        <a:xfrm>
          <a:off x="307217" y="3504300"/>
          <a:ext cx="4924949" cy="5608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9" tIns="0" rIns="1625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интеллектуальные игры-упражнения, игры-тренинги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597" y="3531680"/>
        <a:ext cx="487018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DC81D-309F-45C6-BD69-D23E650C8CC3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350B-C380-464C-BC9B-9A65AE36E8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20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81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8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8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80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8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73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4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66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99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9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4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69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uchik117.caduk.ru/images/pochemuchk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767040" cy="39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347258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Ребёнок и интеллектуально-</a:t>
            </a:r>
            <a:b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творческие игры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221088"/>
            <a:ext cx="4536504" cy="1202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МБДОУ д/с «Улыбка»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Шинкарёва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Васильевна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575840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648072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«Город»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игры: создание представления о классификации по двум признакам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6\Desktop\SAM_11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9138" r="14754" b="19570"/>
          <a:stretch/>
        </p:blipFill>
        <p:spPr bwMode="auto">
          <a:xfrm>
            <a:off x="1133470" y="1332519"/>
            <a:ext cx="3470387" cy="262082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SAM_11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6479" r="8961" b="14248"/>
          <a:stretch/>
        </p:blipFill>
        <p:spPr bwMode="auto">
          <a:xfrm>
            <a:off x="5292080" y="1805959"/>
            <a:ext cx="2869043" cy="198766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4" y="4149080"/>
            <a:ext cx="7696567" cy="187743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игровые поля, 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Дьениша</a:t>
            </a:r>
            <a:endParaRPr lang="ru-RU" sz="16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детям раздаются игровые поля - это план города, в городе цветные улицы пересекаются с проспектами геометрических фигур. Предлагается застроить улицы и проспекты, разместив на игровом поле домики-фигурки в соответствии с названиями улиц.</a:t>
            </a:r>
          </a:p>
          <a:p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когда город построен, можно поиграть в почтальонов, разнося "письма" по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адресам.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86409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ассоциативного мышления, произвольного внимания, памяти, внимания, логики.</a:t>
            </a:r>
            <a:endParaRPr lang="ru-RU" sz="1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206" y="4005064"/>
            <a:ext cx="3443005" cy="20621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«Где можно увидеть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lvl="0" algn="just"/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прекрасно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память, внимание и логику. В нее можно играть всей семьей. Для этого нужно спросить, где, к примеру, можно увидеть автомобиль, ножницы, велосипед, стол, окно или колесо.</a:t>
            </a:r>
          </a:p>
        </p:txBody>
      </p:sp>
      <p:pic>
        <p:nvPicPr>
          <p:cNvPr id="5" name="Picture 2" descr="H:\DCIM\100PHOTO\SAM_11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6" t="17462" r="32394" b="21939"/>
          <a:stretch/>
        </p:blipFill>
        <p:spPr bwMode="auto">
          <a:xfrm>
            <a:off x="1115616" y="1196752"/>
            <a:ext cx="2508186" cy="260839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DCIM\100PHOTO\SAM_1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80" y="3645024"/>
            <a:ext cx="3002459" cy="241751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1961" y="1196752"/>
            <a:ext cx="4104455" cy="23083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«Бывает или нет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Игра заинтересует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ребенка. Для этого нужно взять мячик и, перебрасывая его, придумать разные ситуации. Например: «Вода горит», «Рыба гуляет по газону в сапогах», а ребенок должен ответить, бывает ли такое или нет.</a:t>
            </a:r>
          </a:p>
        </p:txBody>
      </p:sp>
    </p:spTree>
    <p:extLst>
      <p:ext uri="{BB962C8B-B14F-4D97-AF65-F5344CB8AC3E}">
        <p14:creationId xmlns:p14="http://schemas.microsoft.com/office/powerpoint/2010/main" val="351128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076" y="6926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способствующие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произвольного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внимания,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памяти, речи.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:\DCIM\100PHOTO\SAM_11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16404"/>
          <a:stretch/>
        </p:blipFill>
        <p:spPr bwMode="auto">
          <a:xfrm>
            <a:off x="4604898" y="3356991"/>
            <a:ext cx="3607182" cy="257801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:\DCIM\100PHOTO\SAM_11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6" t="19127" b="8758"/>
          <a:stretch/>
        </p:blipFill>
        <p:spPr bwMode="auto">
          <a:xfrm flipH="1">
            <a:off x="1090665" y="1237560"/>
            <a:ext cx="2660737" cy="240746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0561" y="1237560"/>
            <a:ext cx="3815856" cy="181588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«Фотоаппарат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течение нескольких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секунд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демонстрируется карточка.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убрав ее,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предложить вспомнить, что на ней было изображено.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задать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наводящий вопрос: сколько, какого цвета и т. 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6" y="3872899"/>
            <a:ext cx="3600401" cy="20621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Хорошо, но 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игры потребуются различные предмет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карандаш, внимательно рассмотреть и выяснить, что у него есть хорошего, а что плохого. Например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карандашом можно рисовать, это хорошо, однако, он хрупкий и это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" y="-134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128" y="692696"/>
            <a:ext cx="7622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Дорисуй предмет» 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игры: формирование  умение анализировать, выделять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целого составные части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ashaucheba.ru/docs/56/55730/conv_1/file1_html_3e97fff6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0" r="29257"/>
          <a:stretch/>
        </p:blipFill>
        <p:spPr bwMode="auto">
          <a:xfrm rot="19913765">
            <a:off x="764117" y="1609613"/>
            <a:ext cx="1216566" cy="134823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g1.liveinternet.ru/images/attach/c/6/89/720/89720041_img42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0" t="46817" r="7013" b="10610"/>
          <a:stretch/>
        </p:blipFill>
        <p:spPr bwMode="auto">
          <a:xfrm rot="1373601">
            <a:off x="1574754" y="2284013"/>
            <a:ext cx="1295306" cy="1512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g1.liveinternet.ru/images/attach/c/6/89/720/89720041_img42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t="2371" r="6364" b="54722"/>
          <a:stretch/>
        </p:blipFill>
        <p:spPr bwMode="auto">
          <a:xfrm rot="1978954">
            <a:off x="6274972" y="1386048"/>
            <a:ext cx="1208410" cy="1474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mg1.liveinternet.ru/images/attach/c/6/89/720/89720041_img42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2371" r="53766" b="55064"/>
          <a:stretch/>
        </p:blipFill>
        <p:spPr bwMode="auto">
          <a:xfrm rot="21010943">
            <a:off x="3667696" y="4611591"/>
            <a:ext cx="1130834" cy="1314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g1.liveinternet.ru/images/attach/c/6/89/720/89720041_img42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46646" r="53985" b="10781"/>
          <a:stretch/>
        </p:blipFill>
        <p:spPr bwMode="auto">
          <a:xfrm rot="20044866">
            <a:off x="7247235" y="1854432"/>
            <a:ext cx="1080120" cy="1512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nashaucheba.ru/docs/56/55730/conv_1/file1_html_3e97fff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8463" r="63935" b="8333"/>
          <a:stretch/>
        </p:blipFill>
        <p:spPr bwMode="auto">
          <a:xfrm rot="1039290">
            <a:off x="4930930" y="4437907"/>
            <a:ext cx="1192753" cy="143004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cdn1.imgbb.ru/user/74/742121/201411/55ef7422098794cb4a486077ef5b9055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10753" r="3559" b="31397"/>
          <a:stretch/>
        </p:blipFill>
        <p:spPr bwMode="auto">
          <a:xfrm rot="20692854">
            <a:off x="6236348" y="3784552"/>
            <a:ext cx="2099310" cy="1922780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playing-field.ru/img/2015/051822/2747590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78"/>
          <a:stretch/>
        </p:blipFill>
        <p:spPr bwMode="auto">
          <a:xfrm rot="1435554">
            <a:off x="827206" y="3863585"/>
            <a:ext cx="2600960" cy="184848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:\SAM_117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12" y="1788001"/>
            <a:ext cx="3419872" cy="256490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6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/>
          <p:cNvSpPr/>
          <p:nvPr/>
        </p:nvSpPr>
        <p:spPr>
          <a:xfrm>
            <a:off x="719572" y="1793553"/>
            <a:ext cx="7704856" cy="174803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Интеллектуально-творческие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учат мыслить системно и стратегически, развивают способность к анализу, а самое главное – дети учатся создавать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внутренний план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действий или, проще говоря, действовать в уме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интеллектуально-</a:t>
            </a:r>
          </a:p>
          <a:p>
            <a:pPr algn="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719572" y="4149080"/>
            <a:ext cx="7704856" cy="172819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Интеллектуальные игры учат правильно относиться к неудачам и ошибкам – анализировать причины, делать выводы и применять их в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последующем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im0-tub-ru.yandex.net/i?id=fbf6b956271c999e7a398f257bd62ef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4" descr="https://im0-tub-ru.yandex.net/i?id=fbf6b956271c999e7a398f257bd62ef1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8" r="20587"/>
          <a:stretch/>
        </p:blipFill>
        <p:spPr bwMode="auto">
          <a:xfrm flipH="1">
            <a:off x="1187624" y="2204864"/>
            <a:ext cx="1800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1484784"/>
            <a:ext cx="388843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200800" cy="5328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Интеллектуальная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индивидуальное или (чаще) коллективное выполнение заданий, требующих применения продуктивного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Интеллектуально-творческая игра обладает такой же структурой, что и всякая деятельность, т.е. она включает в себя цель, средства, процесс игры и результат. Помимо воспитательной, она преследует и познавательную, и развивающую цель.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Интеллектуально-творческие игры носят обучающе-игровой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характер, поэтому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представляются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не просто забавой, а интересным и необычным занятием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" y="49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056784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ема игры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значима в наши дни, потому что  именно </a:t>
            </a:r>
            <a:r>
              <a:rPr lang="ru-RU" sz="3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каждодневное действие  детей, а ее организация, грамотное управление и руководство требует от педагогов инициативы, мастерства, творчества, чтобы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способствовала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всестороннему развитию детей, становлению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7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интеллектуальных игр: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25963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ребенка познавательного </a:t>
            </a: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интереса</a:t>
            </a:r>
            <a:r>
              <a:rPr lang="ru-RU" sz="4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внимания, памяти, наблюдательности, мыслительных процессов;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развитие </a:t>
            </a:r>
            <a:r>
              <a:rPr lang="ru-RU" sz="45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воображения, креативности </a:t>
            </a: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мышления; 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сбалансированное </a:t>
            </a:r>
            <a:r>
              <a:rPr lang="ru-RU" sz="4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эмоционально-образного и логического </a:t>
            </a: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</a:t>
            </a:r>
            <a:r>
              <a:rPr lang="ru-RU" sz="4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5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мелкой моторики и всех психических процессов.</a:t>
            </a:r>
            <a:endParaRPr lang="ru-RU" sz="45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65591" y="764704"/>
            <a:ext cx="6602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</a:p>
          <a:p>
            <a:pPr lvl="0"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интеллектуально-творческих игр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15601632"/>
              </p:ext>
            </p:extLst>
          </p:nvPr>
        </p:nvGraphicFramePr>
        <p:xfrm>
          <a:off x="1524000" y="1844824"/>
          <a:ext cx="61443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8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:\SAM_1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9877" r="4508"/>
          <a:stretch/>
        </p:blipFill>
        <p:spPr bwMode="auto">
          <a:xfrm>
            <a:off x="4947369" y="1589680"/>
            <a:ext cx="3297039" cy="259228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682" y="722313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отдельных частей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собери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скорей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развитие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пространственного воображения, способности к классификации по двум-трем признакам.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SAM_1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9680"/>
            <a:ext cx="3456384" cy="259228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365104"/>
            <a:ext cx="748883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игра «Сложи узор» по Никитину;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фигуры из плотного картона или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пластика. 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предлагается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сложить кубики, высыпанные из коробки,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цветам: красный, белый, жёлтый, синий, затем собрать несложный узор, показать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соответствующую картинку.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Малышам в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 сложной для них игре обязательно требуется словесное описание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задания. Старшие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работают непосредственно с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карточками-заданиями.</a:t>
            </a:r>
          </a:p>
        </p:txBody>
      </p:sp>
    </p:spTree>
    <p:extLst>
      <p:ext uri="{BB962C8B-B14F-4D97-AF65-F5344CB8AC3E}">
        <p14:creationId xmlns:p14="http://schemas.microsoft.com/office/powerpoint/2010/main" val="377752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«Игры-вкладыши»</a:t>
            </a:r>
          </a:p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тактильного восприятия, мелкой моторики, создание начальных математических представлений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H:\SAM_11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58" r="19748" b="12537"/>
          <a:stretch/>
        </p:blipFill>
        <p:spPr bwMode="auto">
          <a:xfrm>
            <a:off x="4788024" y="1803783"/>
            <a:ext cx="3356312" cy="262770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941168"/>
            <a:ext cx="7416824" cy="98539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набор рамок, в которых вырезаны отверстия в форме геометрических фигур, вкладыши из плотного картона или пластика</a:t>
            </a:r>
          </a:p>
          <a:p>
            <a:pPr algn="just"/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детям предлагается заполнить рамки вкладышами (более мелкими фигурами). Можно вкладывать фигуры с закрытыми глазами. </a:t>
            </a:r>
          </a:p>
        </p:txBody>
      </p:sp>
      <p:pic>
        <p:nvPicPr>
          <p:cNvPr id="7" name="Picture 2" descr="H:\SAM_11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7993" b="21448"/>
          <a:stretch/>
        </p:blipFill>
        <p:spPr bwMode="auto">
          <a:xfrm>
            <a:off x="873023" y="1824564"/>
            <a:ext cx="3340421" cy="262771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SAM_1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1221"/>
            <a:ext cx="3362566" cy="25219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9896" y="585265"/>
            <a:ext cx="7598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«Палочки»</a:t>
            </a:r>
          </a:p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игры: развитие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paidagogos.com/wp-content/uploads/2017/06/malchik-i-devochka-sobirayut-palochki-v-figru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2483"/>
            <a:ext cx="3362565" cy="255066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4365104"/>
            <a:ext cx="7632849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600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счетных палочек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палочек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детям любого возраста, начиная с двух лет, можно предложить составить из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палочек предметы: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елку, дерево, домик, кораблик, человечка или любую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фигурку. Старшие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палочек, учатся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постигать законы загадочного мира чисел и других математических понятий. </a:t>
            </a:r>
          </a:p>
          <a:p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Готовые схемы для игры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можно найти в книге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В.Новиковой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Л.Тихоновой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Развивающие игры и занятия с палочками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Кюизенера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Раздаточный материал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volna.org/wp-content/uploads/2016/09/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553" y="660614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«Пчёлка Мая»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игры: развитие умения ориентироваться на плоскости, развитие слухового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внимания.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293096"/>
            <a:ext cx="7632849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игровое поле 5x5 клеток, которые через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окрашены в разные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центральная клетка занята изображением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улья, фишка - пчёлка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проснулась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пчёлка Мая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полетела собирать мёд.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направлении и на сколько клеток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пчела продвинулась. Например: на один цветок вверх, два вправо, один вниз. Потом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спрашивает у детей, на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каком цветке собирает мёд Мая (или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какими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цветками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оказалась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6\Desktop\SAM_11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r="5464" b="5716"/>
          <a:stretch/>
        </p:blipFill>
        <p:spPr bwMode="auto">
          <a:xfrm>
            <a:off x="4580363" y="1340768"/>
            <a:ext cx="3439630" cy="27165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pngimg.com/uploads/bee/bee_PNG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98138"/>
            <a:ext cx="41910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5"/>
          <a:stretch/>
        </p:blipFill>
        <p:spPr bwMode="auto">
          <a:xfrm>
            <a:off x="1043608" y="1772816"/>
            <a:ext cx="2263564" cy="2142325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35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537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Значение интеллектуальных игр: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«Город» Цель игры: создание представления о классификации по двум признакам.</vt:lpstr>
      <vt:lpstr>Игры на развитие ассоциативного мышления, произвольного внимания, памяти, внимания, логики.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User6</cp:lastModifiedBy>
  <cp:revision>99</cp:revision>
  <dcterms:created xsi:type="dcterms:W3CDTF">2018-04-22T07:31:19Z</dcterms:created>
  <dcterms:modified xsi:type="dcterms:W3CDTF">2018-04-28T10:06:17Z</dcterms:modified>
</cp:coreProperties>
</file>